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74" r:id="rId2"/>
  </p:sldMasterIdLst>
  <p:notesMasterIdLst>
    <p:notesMasterId r:id="rId31"/>
  </p:notesMasterIdLst>
  <p:sldIdLst>
    <p:sldId id="259" r:id="rId3"/>
    <p:sldId id="563" r:id="rId4"/>
    <p:sldId id="634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4" r:id="rId24"/>
    <p:sldId id="653" r:id="rId25"/>
    <p:sldId id="655" r:id="rId26"/>
    <p:sldId id="658" r:id="rId27"/>
    <p:sldId id="656" r:id="rId28"/>
    <p:sldId id="657" r:id="rId29"/>
    <p:sldId id="258" r:id="rId3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22A"/>
    <a:srgbClr val="F7EBD5"/>
    <a:srgbClr val="875A2D"/>
    <a:srgbClr val="0000FF"/>
    <a:srgbClr val="E4E3B7"/>
    <a:srgbClr val="CC00CC"/>
    <a:srgbClr val="CC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246" autoAdjust="0"/>
    <p:restoredTop sz="98594" autoAdjust="0"/>
  </p:normalViewPr>
  <p:slideViewPr>
    <p:cSldViewPr>
      <p:cViewPr>
        <p:scale>
          <a:sx n="66" d="100"/>
          <a:sy n="66" d="100"/>
        </p:scale>
        <p:origin x="-71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98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174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E6A277-EC1F-4148-B142-4C027F974A7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07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D339FDD-1D05-4E9F-88E0-1C4AAEFE2360}" type="slidenum">
              <a:rPr lang="ru-RU" smtClean="0"/>
              <a:pPr eaLnBrk="1" hangingPunct="1"/>
              <a:t>1</a:t>
            </a:fld>
            <a:endParaRPr lang="ru-RU" smtClean="0"/>
          </a:p>
        </p:txBody>
      </p:sp>
      <p:sp>
        <p:nvSpPr>
          <p:cNvPr id="327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AD39D-2478-440B-AD22-3347C59FD6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831040"/>
      </p:ext>
    </p:extLst>
  </p:cSld>
  <p:clrMapOvr>
    <a:masterClrMapping/>
  </p:clrMapOvr>
  <p:transition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7EC15-0AE6-4991-AD09-444DA53EC8D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191405"/>
      </p:ext>
    </p:extLst>
  </p:cSld>
  <p:clrMapOvr>
    <a:masterClrMapping/>
  </p:clrMapOvr>
  <p:transition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B610C-7C8F-49CF-9139-F8375DC80C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780262"/>
      </p:ext>
    </p:extLst>
  </p:cSld>
  <p:clrMapOvr>
    <a:masterClrMapping/>
  </p:clrMapOvr>
  <p:transition advTm="5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6299E-8E50-4BEA-AC92-B14C3B6801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992624"/>
      </p:ext>
    </p:extLst>
  </p:cSld>
  <p:clrMapOvr>
    <a:masterClrMapping/>
  </p:clrMapOvr>
  <p:transition advTm="5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B207-7539-4449-84AE-C02B35D06B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728160"/>
      </p:ext>
    </p:extLst>
  </p:cSld>
  <p:clrMapOvr>
    <a:masterClrMapping/>
  </p:clrMapOvr>
  <p:transition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9560-8761-4300-BB73-9A0D7E8ACD41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CD246-8D7E-4576-8C02-45FD3A65B0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40449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AEEAA-A2A1-4537-A39D-E07223B45EDF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06445-CC0E-44DB-AADC-1EB65338B3B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6875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28F36-9D82-469A-83FD-2F880B4E0F74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06BD5-AF8A-47B4-9ABC-8343E3C9E8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83608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D8EC0-A1F3-49D8-A544-CB89B010BF0F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CDF77-AE40-4B2C-9A46-58ACCC459E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08410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5DAB9-0536-4E61-8FD5-38C9D9794E1C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31970-3401-47BE-B110-492A5F2BBC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92058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11A33-D3E4-49A2-8B34-6A19F2AEB6A3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00F47-6138-4AAB-B0CB-31CB380857F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47135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2D711-C5D3-4FD9-BB1C-6B7F32D8D9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340267"/>
      </p:ext>
    </p:extLst>
  </p:cSld>
  <p:clrMapOvr>
    <a:masterClrMapping/>
  </p:clrMapOvr>
  <p:transition advTm="5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BD368-7289-4EDB-9DD8-497B7691AA3D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147D9-C5E7-47C2-98BB-11C7AACD78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0635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6F881-7B79-4A26-BDC6-403ABDA278F7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F1C9D7-841E-4D8A-AF53-098DE7E0859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28842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0C78A-8FCB-4595-B35B-A5732B606849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2C127-CC12-4590-A0FC-6443211A28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2596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46E35-C865-4995-A435-D3BF68307BA6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E2383-89E0-4217-9A20-05E581824F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67410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E682A-6B4D-452C-97A7-5A3CDE5E3E85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BC5D3-2699-4514-82A1-F1D3D569ADC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235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E8803-B17C-462B-9F66-97D89601B4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686627"/>
      </p:ext>
    </p:extLst>
  </p:cSld>
  <p:clrMapOvr>
    <a:masterClrMapping/>
  </p:clrMapOvr>
  <p:transition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58D68-191A-40F8-BDAB-C910EFC83E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759718"/>
      </p:ext>
    </p:extLst>
  </p:cSld>
  <p:clrMapOvr>
    <a:masterClrMapping/>
  </p:clrMapOvr>
  <p:transition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EBE80-FD28-40AA-B23B-196244437A3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333429"/>
      </p:ext>
    </p:extLst>
  </p:cSld>
  <p:clrMapOvr>
    <a:masterClrMapping/>
  </p:clrMapOvr>
  <p:transition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7D32C-B666-4D6C-9691-CE1B4A7E270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742728"/>
      </p:ext>
    </p:extLst>
  </p:cSld>
  <p:clrMapOvr>
    <a:masterClrMapping/>
  </p:clrMapOvr>
  <p:transition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A9980-6343-424E-BAF6-CBAB9246BAE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782933"/>
      </p:ext>
    </p:extLst>
  </p:cSld>
  <p:clrMapOvr>
    <a:masterClrMapping/>
  </p:clrMapOvr>
  <p:transition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5EF47-6E3D-42E5-8FFF-674E98B240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113909"/>
      </p:ext>
    </p:extLst>
  </p:cSld>
  <p:clrMapOvr>
    <a:masterClrMapping/>
  </p:clrMapOvr>
  <p:transition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2EEE6-205E-4A76-B6E3-E05106542D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842401"/>
      </p:ext>
    </p:extLst>
  </p:cSld>
  <p:clrMapOvr>
    <a:masterClrMapping/>
  </p:clrMapOvr>
  <p:transition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1A5BA31-927A-4B1F-83B3-E81F35AADC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6" r:id="rId2"/>
    <p:sldLayoutId id="2147483985" r:id="rId3"/>
    <p:sldLayoutId id="2147483984" r:id="rId4"/>
    <p:sldLayoutId id="2147483983" r:id="rId5"/>
    <p:sldLayoutId id="2147483982" r:id="rId6"/>
    <p:sldLayoutId id="2147483981" r:id="rId7"/>
    <p:sldLayoutId id="2147483980" r:id="rId8"/>
    <p:sldLayoutId id="2147483979" r:id="rId9"/>
    <p:sldLayoutId id="2147483978" r:id="rId10"/>
    <p:sldLayoutId id="2147483977" r:id="rId11"/>
    <p:sldLayoutId id="2147483976" r:id="rId12"/>
    <p:sldLayoutId id="2147483975" r:id="rId13"/>
  </p:sldLayoutIdLst>
  <p:transition advTm="5000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68BBFC5-C20E-49BE-887C-16E9C16A9C03}" type="datetimeFigureOut">
              <a:rPr lang="ru-RU"/>
              <a:pPr>
                <a:defRPr/>
              </a:pPr>
              <a:t>21.12.2012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-76200" y="64928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b="1">
                <a:latin typeface="+mn-lt"/>
              </a:defRPr>
            </a:lvl1pPr>
          </a:lstStyle>
          <a:p>
            <a:pPr>
              <a:defRPr/>
            </a:pPr>
            <a:fld id="{613EB512-4D13-4FD1-B10E-BB84AC3C05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7" r:id="rId2"/>
    <p:sldLayoutId id="2147483996" r:id="rId3"/>
    <p:sldLayoutId id="2147483995" r:id="rId4"/>
    <p:sldLayoutId id="2147483994" r:id="rId5"/>
    <p:sldLayoutId id="2147483993" r:id="rId6"/>
    <p:sldLayoutId id="2147483992" r:id="rId7"/>
    <p:sldLayoutId id="2147483991" r:id="rId8"/>
    <p:sldLayoutId id="2147483990" r:id="rId9"/>
    <p:sldLayoutId id="2147483989" r:id="rId10"/>
    <p:sldLayoutId id="2147483988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6.gif"/><Relationship Id="rId7" Type="http://schemas.openxmlformats.org/officeDocument/2006/relationships/image" Target="../media/image88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2.gif"/><Relationship Id="rId5" Type="http://schemas.openxmlformats.org/officeDocument/2006/relationships/image" Target="../media/image2.png"/><Relationship Id="rId10" Type="http://schemas.openxmlformats.org/officeDocument/2006/relationships/image" Target="../media/image91.gif"/><Relationship Id="rId4" Type="http://schemas.openxmlformats.org/officeDocument/2006/relationships/image" Target="../media/image87.gif"/><Relationship Id="rId9" Type="http://schemas.openxmlformats.org/officeDocument/2006/relationships/image" Target="../media/image9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60350"/>
            <a:ext cx="9144000" cy="6334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u-RU" sz="2400" smtClean="0">
                <a:solidFill>
                  <a:srgbClr val="24246E"/>
                </a:solidFill>
              </a:rPr>
              <a:t>Министерство образования Республики Беларусь</a:t>
            </a:r>
            <a:br>
              <a:rPr lang="ru-RU" sz="2400" smtClean="0">
                <a:solidFill>
                  <a:srgbClr val="24246E"/>
                </a:solidFill>
              </a:rPr>
            </a:br>
            <a:r>
              <a:rPr lang="ru-RU" sz="2400" smtClean="0">
                <a:solidFill>
                  <a:srgbClr val="24246E"/>
                </a:solidFill>
              </a:rPr>
              <a:t>Белорусский государственный университет</a:t>
            </a:r>
            <a:r>
              <a:rPr lang="en-US" sz="2400" smtClean="0">
                <a:solidFill>
                  <a:srgbClr val="24246E"/>
                </a:solidFill>
              </a:rPr>
              <a:t/>
            </a:r>
            <a:br>
              <a:rPr lang="en-US" sz="2400" smtClean="0">
                <a:solidFill>
                  <a:srgbClr val="24246E"/>
                </a:solidFill>
              </a:rPr>
            </a:br>
            <a:r>
              <a:rPr lang="en-US" sz="2400" smtClean="0">
                <a:solidFill>
                  <a:srgbClr val="24246E"/>
                </a:solidFill>
              </a:rPr>
              <a:t> </a:t>
            </a:r>
            <a:r>
              <a:rPr lang="ru-RU" sz="2400" smtClean="0">
                <a:solidFill>
                  <a:srgbClr val="24246E"/>
                </a:solidFill>
              </a:rPr>
              <a:t>исторический факультет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9144000" cy="2709863"/>
          </a:xfrm>
        </p:spPr>
        <p:txBody>
          <a:bodyPr/>
          <a:lstStyle/>
          <a:p>
            <a:pPr eaLnBrk="1" hangingPunct="1">
              <a:defRPr/>
            </a:pPr>
            <a:r>
              <a:rPr lang="ru-RU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Использование мультимедиа-коллекции линий времени в процессе самостоятельной работы студентов </a:t>
            </a:r>
          </a:p>
          <a:p>
            <a:pPr>
              <a:spcBef>
                <a:spcPct val="0"/>
              </a:spcBef>
              <a:defRPr/>
            </a:pPr>
            <a:r>
              <a:rPr lang="ru-RU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при изучении истории </a:t>
            </a:r>
          </a:p>
          <a:p>
            <a:pPr>
              <a:spcBef>
                <a:spcPct val="0"/>
              </a:spcBef>
              <a:defRPr/>
            </a:pPr>
            <a:r>
              <a:rPr lang="ru-RU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Великой Отечественной войны</a:t>
            </a:r>
            <a:endParaRPr lang="ru-RU" smtClean="0"/>
          </a:p>
        </p:txBody>
      </p:sp>
      <p:pic>
        <p:nvPicPr>
          <p:cNvPr id="3076" name="Picture 4" descr="факульт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0" y="0"/>
            <a:ext cx="6985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Без имени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779838" y="6400800"/>
            <a:ext cx="2087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400">
                <a:solidFill>
                  <a:srgbClr val="24246E"/>
                </a:solidFill>
              </a:rPr>
              <a:t>Москва-2012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79388" y="4241800"/>
            <a:ext cx="525621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SzPct val="120000"/>
              <a:buFont typeface="Wingdings" pitchFamily="2" charset="2"/>
              <a:buChar char="+"/>
            </a:pPr>
            <a:r>
              <a:rPr lang="en-US" sz="2400">
                <a:solidFill>
                  <a:srgbClr val="24246E"/>
                </a:solidFill>
              </a:rPr>
              <a:t> </a:t>
            </a:r>
            <a:r>
              <a:rPr lang="ru-RU" sz="2400">
                <a:solidFill>
                  <a:srgbClr val="24246E"/>
                </a:solidFill>
              </a:rPr>
              <a:t>кафедра источниковедения,</a:t>
            </a:r>
          </a:p>
          <a:p>
            <a:pPr>
              <a:buSzPct val="120000"/>
              <a:buFont typeface="Wingdings" pitchFamily="2" charset="2"/>
              <a:buChar char="*"/>
            </a:pPr>
            <a:r>
              <a:rPr lang="en-US" sz="2400">
                <a:solidFill>
                  <a:srgbClr val="24246E"/>
                </a:solidFill>
              </a:rPr>
              <a:t> </a:t>
            </a:r>
            <a:r>
              <a:rPr lang="ru-RU" sz="2400">
                <a:solidFill>
                  <a:srgbClr val="24246E"/>
                </a:solidFill>
              </a:rPr>
              <a:t>кафедра истории России,</a:t>
            </a:r>
          </a:p>
          <a:p>
            <a:r>
              <a:rPr lang="ru-RU" sz="2400">
                <a:solidFill>
                  <a:srgbClr val="24246E"/>
                </a:solidFill>
              </a:rPr>
              <a:t>Красноармейская 6, к. 20, 17</a:t>
            </a:r>
          </a:p>
          <a:p>
            <a:pPr>
              <a:buSzPct val="120000"/>
              <a:buFont typeface="Wingdings 2" pitchFamily="18" charset="2"/>
              <a:buChar char="'"/>
            </a:pPr>
            <a:r>
              <a:rPr lang="en-US" sz="2400">
                <a:solidFill>
                  <a:srgbClr val="24246E"/>
                </a:solidFill>
              </a:rPr>
              <a:t> (+375 17) </a:t>
            </a:r>
            <a:r>
              <a:rPr lang="ru-RU" sz="2400">
                <a:solidFill>
                  <a:srgbClr val="24246E"/>
                </a:solidFill>
              </a:rPr>
              <a:t>209-57-06,  </a:t>
            </a:r>
          </a:p>
          <a:p>
            <a:pPr>
              <a:buSzPct val="120000"/>
              <a:buFont typeface="Webdings" pitchFamily="18" charset="2"/>
              <a:buChar char="&quot;"/>
            </a:pPr>
            <a:r>
              <a:rPr lang="en-US" sz="2400">
                <a:solidFill>
                  <a:srgbClr val="24246E"/>
                </a:solidFill>
              </a:rPr>
              <a:t> http:</a:t>
            </a:r>
            <a:r>
              <a:rPr lang="ru-RU" sz="2400">
                <a:solidFill>
                  <a:srgbClr val="24246E"/>
                </a:solidFill>
              </a:rPr>
              <a:t>//</a:t>
            </a:r>
            <a:r>
              <a:rPr lang="en-US" sz="2400">
                <a:solidFill>
                  <a:srgbClr val="24246E"/>
                </a:solidFill>
              </a:rPr>
              <a:t>hist.bsu.by</a:t>
            </a:r>
            <a:endParaRPr lang="ru-RU" sz="2400">
              <a:solidFill>
                <a:srgbClr val="24246E"/>
              </a:solidFill>
            </a:endParaRPr>
          </a:p>
          <a:p>
            <a:pPr>
              <a:buFont typeface="Arial" charset="0"/>
              <a:buChar char="@"/>
            </a:pPr>
            <a:r>
              <a:rPr lang="en-US" sz="2400">
                <a:solidFill>
                  <a:srgbClr val="24246E"/>
                </a:solidFill>
              </a:rPr>
              <a:t> balykina@bsu.by</a:t>
            </a:r>
            <a:endParaRPr lang="ru-RU" sz="2400">
              <a:solidFill>
                <a:srgbClr val="24246E"/>
              </a:solidFill>
            </a:endParaRP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6156325" y="4241800"/>
            <a:ext cx="28082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2400" b="1">
                <a:solidFill>
                  <a:srgbClr val="24246E"/>
                </a:solidFill>
              </a:rPr>
              <a:t>Балыкина Е.Н., Бригадина О. В., Блашко С. М.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2293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551" name="Picture 7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2" name="Picture 8"/>
          <p:cNvPicPr>
            <a:picLocks noChangeAspect="1" noChangeArrowheads="1"/>
          </p:cNvPicPr>
          <p:nvPr/>
        </p:nvPicPr>
        <p:blipFill>
          <a:blip r:embed="rId5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3" name="Picture 9"/>
          <p:cNvPicPr>
            <a:picLocks noChangeAspect="1" noChangeArrowheads="1"/>
          </p:cNvPicPr>
          <p:nvPr/>
        </p:nvPicPr>
        <p:blipFill>
          <a:blip r:embed="rId6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4" name="Picture 10"/>
          <p:cNvPicPr>
            <a:picLocks noChangeAspect="1" noChangeArrowheads="1"/>
          </p:cNvPicPr>
          <p:nvPr/>
        </p:nvPicPr>
        <p:blipFill>
          <a:blip r:embed="rId7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9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6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6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62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63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64" name="Line 20"/>
          <p:cNvSpPr>
            <a:spLocks noChangeShapeType="1"/>
          </p:cNvSpPr>
          <p:nvPr/>
        </p:nvSpPr>
        <p:spPr bwMode="auto">
          <a:xfrm>
            <a:off x="3657600" y="1828800"/>
            <a:ext cx="8382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36565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7" r="30882"/>
          <a:stretch>
            <a:fillRect/>
          </a:stretch>
        </p:blipFill>
        <p:spPr bwMode="auto">
          <a:xfrm>
            <a:off x="3598863" y="0"/>
            <a:ext cx="50292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18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0480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18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862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кур"/>
          <p:cNvPicPr>
            <a:picLocks noChangeAspect="1" noChangeArrowheads="1"/>
          </p:cNvPicPr>
          <p:nvPr/>
        </p:nvPicPr>
        <p:blipFill>
          <a:blip r:embed="rId18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310063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3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63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70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6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7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8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9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101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94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3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9900"/>
                            </p:stCondLst>
                            <p:childTnLst>
                              <p:par>
                                <p:cTn id="10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1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0600"/>
                            </p:stCondLst>
                            <p:childTnLst>
                              <p:par>
                                <p:cTn id="118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5" dur="1000"/>
                                        <p:tgtEl>
                                          <p:spTgt spid="23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4" presetClass="exit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8" dur="1000"/>
                                        <p:tgtEl>
                                          <p:spTgt spid="236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3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0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3317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862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3132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7" name="Picture 9"/>
          <p:cNvPicPr>
            <a:picLocks noChangeAspect="1" noChangeArrowheads="1"/>
          </p:cNvPicPr>
          <p:nvPr/>
        </p:nvPicPr>
        <p:blipFill>
          <a:blip r:embed="rId5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r="33235"/>
          <a:stretch>
            <a:fillRect/>
          </a:stretch>
        </p:blipFill>
        <p:spPr bwMode="auto">
          <a:xfrm>
            <a:off x="4114800" y="0"/>
            <a:ext cx="44196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4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23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22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1000"/>
                                        <p:tgtEl>
                                          <p:spTgt spid="237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3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7600"/>
                            </p:stCondLst>
                            <p:childTnLst>
                              <p:par>
                                <p:cTn id="35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4341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9" name="Picture 7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78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600" name="Picture 8"/>
          <p:cNvPicPr>
            <a:picLocks noChangeAspect="1" noChangeArrowheads="1"/>
          </p:cNvPicPr>
          <p:nvPr/>
        </p:nvPicPr>
        <p:blipFill>
          <a:blip r:embed="rId4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601" name="Picture 9"/>
          <p:cNvPicPr>
            <a:picLocks noChangeAspect="1" noChangeArrowheads="1"/>
          </p:cNvPicPr>
          <p:nvPr/>
        </p:nvPicPr>
        <p:blipFill>
          <a:blip r:embed="rId5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602" name="Picture 10"/>
          <p:cNvPicPr>
            <a:picLocks noChangeAspect="1" noChangeArrowheads="1"/>
          </p:cNvPicPr>
          <p:nvPr/>
        </p:nvPicPr>
        <p:blipFill>
          <a:blip r:embed="rId6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603" name="Picture 11"/>
          <p:cNvPicPr>
            <a:picLocks noChangeAspect="1" noChangeArrowheads="1"/>
          </p:cNvPicPr>
          <p:nvPr/>
        </p:nvPicPr>
        <p:blipFill>
          <a:blip r:embed="rId7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604" name="Picture 12"/>
          <p:cNvPicPr>
            <a:picLocks noChangeAspect="1" noChangeArrowheads="1"/>
          </p:cNvPicPr>
          <p:nvPr/>
        </p:nvPicPr>
        <p:blipFill>
          <a:blip r:embed="rId8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9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800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9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607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198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кур"/>
          <p:cNvPicPr>
            <a:picLocks noChangeAspect="1" noChangeArrowheads="1"/>
          </p:cNvPicPr>
          <p:nvPr/>
        </p:nvPicPr>
        <p:blipFill>
          <a:blip r:embed="rId9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1514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6.99422E-6 L 0.10834 6.99422E-6 " pathEditMode="relative" ptsTypes="AA">
                                      <p:cBhvr>
                                        <p:cTn id="21" dur="30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3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3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3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000"/>
                                        <p:tgtEl>
                                          <p:spTgt spid="23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0" dur="1000"/>
                                        <p:tgtEl>
                                          <p:spTgt spid="23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6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72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5365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91638" cy="5260975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"/>
            <a:ext cx="8069263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5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006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5" name="Picture 9"/>
          <p:cNvPicPr>
            <a:picLocks noChangeAspect="1" noChangeArrowheads="1"/>
          </p:cNvPicPr>
          <p:nvPr/>
        </p:nvPicPr>
        <p:blipFill>
          <a:blip r:embed="rId4"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0" b="95461"/>
          <a:stretch>
            <a:fillRect/>
          </a:stretch>
        </p:blipFill>
        <p:spPr bwMode="auto">
          <a:xfrm>
            <a:off x="1158875" y="0"/>
            <a:ext cx="79851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5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514985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10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6389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9288463" cy="5259388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6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0"/>
            <a:ext cx="77152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5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292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24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1000"/>
                                        <p:tgtEl>
                                          <p:spTgt spid="240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навучанне\3 курс\информатика\скриншоты\ханко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563"/>
            <a:ext cx="4200525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327775" y="90488"/>
            <a:ext cx="2816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таблица</a:t>
            </a:r>
          </a:p>
          <a:p>
            <a:pPr algn="ctr">
              <a:defRPr/>
            </a:pPr>
            <a:endParaRPr lang="ru-RU" sz="2400">
              <a:latin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4325" y="601663"/>
            <a:ext cx="1871663" cy="211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510088" y="976313"/>
            <a:ext cx="1223962" cy="32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401888" y="4448175"/>
            <a:ext cx="3816350" cy="86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ransition spd="slow" advClick="0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2209800" y="-1965325"/>
            <a:ext cx="4210050" cy="17646650"/>
            <a:chOff x="2505650" y="-5433308"/>
            <a:chExt cx="4210050" cy="17645846"/>
          </a:xfrm>
        </p:grpSpPr>
        <p:pic>
          <p:nvPicPr>
            <p:cNvPr id="18437" name="Picture 2" descr="E:\навучанне\3 курс\информатика\скриншоты\2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650" y="-5433308"/>
              <a:ext cx="4191000" cy="573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8" name="Picture 3" descr="E:\навучанне\3 курс\информатика\скриншоты\2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650" y="300742"/>
              <a:ext cx="4181475" cy="574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9" name="Picture 4" descr="E:\навучанне\3 курс\информатика\скриншоты\2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650" y="6021288"/>
              <a:ext cx="4210050" cy="619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19050" y="6132513"/>
            <a:ext cx="2108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2800">
                <a:sym typeface="Webdings" pitchFamily="18" charset="2"/>
              </a:rPr>
              <a:t> </a:t>
            </a:r>
            <a:r>
              <a:rPr lang="ru-RU">
                <a:sym typeface="Webdings" pitchFamily="18" charset="2"/>
              </a:rPr>
              <a:t>10 сек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327775" y="90488"/>
            <a:ext cx="2816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таблица</a:t>
            </a:r>
          </a:p>
          <a:p>
            <a:pPr algn="ctr">
              <a:defRPr/>
            </a:pPr>
            <a:endParaRPr lang="ru-RU" sz="2400">
              <a:latin typeface="Calibri" pitchFamily="34" charset="0"/>
            </a:endParaRPr>
          </a:p>
        </p:txBody>
      </p:sp>
    </p:spTree>
  </p:cSld>
  <p:clrMapOvr>
    <a:masterClrMapping/>
  </p:clrMapOvr>
  <p:transition spd="slow" advClick="0" advTm="1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4000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0.31111 L -0.00191 -1.2914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00" y="-801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3400"/>
          </a:xfrm>
        </p:spPr>
        <p:txBody>
          <a:bodyPr/>
          <a:lstStyle/>
          <a:p>
            <a:pPr eaLnBrk="1" hangingPunct="1">
              <a:defRPr/>
            </a:pPr>
            <a:r>
              <a:rPr lang="ru-RU" sz="2400" b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800" b="1" smtClean="0"/>
              <a:t> –</a:t>
            </a:r>
            <a:r>
              <a:rPr lang="en-US" sz="2800" b="1" smtClean="0"/>
              <a:t> </a:t>
            </a:r>
            <a:r>
              <a:rPr lang="ru-RU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книга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4"/>
          <a:stretch>
            <a:fillRect/>
          </a:stretch>
        </p:blipFill>
        <p:spPr bwMode="auto">
          <a:xfrm>
            <a:off x="0" y="609600"/>
            <a:ext cx="91090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9" t="56158" r="26151" b="17374"/>
          <a:stretch>
            <a:fillRect/>
          </a:stretch>
        </p:blipFill>
        <p:spPr bwMode="auto">
          <a:xfrm>
            <a:off x="0" y="3403600"/>
            <a:ext cx="8972550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4" t="56258" r="26205" b="17719"/>
          <a:stretch>
            <a:fillRect/>
          </a:stretch>
        </p:blipFill>
        <p:spPr bwMode="auto">
          <a:xfrm>
            <a:off x="0" y="3403600"/>
            <a:ext cx="892810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5" b="82590"/>
          <a:stretch>
            <a:fillRect/>
          </a:stretch>
        </p:blipFill>
        <p:spPr bwMode="auto">
          <a:xfrm>
            <a:off x="34925" y="620713"/>
            <a:ext cx="9012238" cy="22272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4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6"/>
          <a:stretch>
            <a:fillRect/>
          </a:stretch>
        </p:blipFill>
        <p:spPr bwMode="auto">
          <a:xfrm>
            <a:off x="0" y="0"/>
            <a:ext cx="910907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3263"/>
            <a:ext cx="8651875" cy="488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052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0"/>
            <a:ext cx="4562475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0"/>
            <a:ext cx="432435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6180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0"/>
            <a:ext cx="4619625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2" presetID="4" presetClass="exit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10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79191E-6 L 1.94444E-6 0.14427 " pathEditMode="relative" ptsTypes="AA">
                                      <p:cBhvr>
                                        <p:cTn id="27" dur="20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4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1000"/>
                                        <p:tgtEl>
                                          <p:spTgt spid="244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37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4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79191E-6 L 1.94444E-6 0.14427 " pathEditMode="relative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3500"/>
                            </p:stCondLst>
                            <p:childTnLst>
                              <p:par>
                                <p:cTn id="5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4500"/>
                            </p:stCondLst>
                            <p:childTnLst>
                              <p:par>
                                <p:cTn id="57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8" dur="10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90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3" b="38489"/>
          <a:stretch>
            <a:fillRect/>
          </a:stretch>
        </p:blipFill>
        <p:spPr bwMode="auto">
          <a:xfrm>
            <a:off x="0" y="4419600"/>
            <a:ext cx="91154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5" name="Picture 5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11665" r="63147" b="57733"/>
          <a:stretch>
            <a:fillRect/>
          </a:stretch>
        </p:blipFill>
        <p:spPr bwMode="auto">
          <a:xfrm>
            <a:off x="1219200" y="1447800"/>
            <a:ext cx="7848600" cy="38100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2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3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4099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1403350" y="-252413"/>
            <a:ext cx="6616700" cy="7281863"/>
            <a:chOff x="1403648" y="-253152"/>
            <a:chExt cx="6616065" cy="7282552"/>
          </a:xfrm>
        </p:grpSpPr>
        <p:pic>
          <p:nvPicPr>
            <p:cNvPr id="40" name="Рисунок 39" descr="E:\навучанне\3 курс\с флешки\эльба2.jpg"/>
            <p:cNvPicPr/>
            <p:nvPr/>
          </p:nvPicPr>
          <p:blipFill>
            <a:blip r:embed="rId2" cstate="print">
              <a:extLst/>
            </a:blip>
            <a:srcRect/>
            <a:stretch>
              <a:fillRect/>
            </a:stretch>
          </p:blipFill>
          <p:spPr bwMode="auto">
            <a:xfrm>
              <a:off x="1559182" y="1176505"/>
              <a:ext cx="2286000" cy="1764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1" name="Рисунок 40" descr="C:\Documents and Settings\Admin\Рабочий стол\карта контрнаступления под москвой.jpg"/>
            <p:cNvPicPr/>
            <p:nvPr/>
          </p:nvPicPr>
          <p:blipFill rotWithShape="1">
            <a:blip r:embed="rId3" cstate="print">
              <a:extLst/>
            </a:blip>
            <a:srcRect l="-198" t="42911" r="198"/>
            <a:stretch/>
          </p:blipFill>
          <p:spPr bwMode="auto">
            <a:xfrm>
              <a:off x="1403648" y="-242992"/>
              <a:ext cx="2286000" cy="17640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  <a:extLst/>
          </p:spPr>
        </p:pic>
        <p:pic>
          <p:nvPicPr>
            <p:cNvPr id="42" name="Рисунок 41" descr="E:\навучанне\3 курс\информатика\скриншоты\Новая папка\1.JPG"/>
            <p:cNvPicPr/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 bwMode="auto">
            <a:xfrm>
              <a:off x="4861858" y="-253152"/>
              <a:ext cx="3157855" cy="17741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3" name="Рисунок 42" descr="E:\навучанне\3 курс\информатика\скриншоты\Новая папка\3.JPG"/>
            <p:cNvPicPr/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4702561" y="1195086"/>
              <a:ext cx="3159760" cy="17760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4" name="Рисунок 43" descr="C:\Documents and Settings\Admin\Рабочий стол\У. Черчилль и Ф. Д. Рузвельт на на борту линкора.jpg"/>
            <p:cNvPicPr/>
            <p:nvPr/>
          </p:nvPicPr>
          <p:blipFill>
            <a:blip r:embed="rId6" cstate="print">
              <a:extLst/>
            </a:blip>
            <a:srcRect/>
            <a:stretch>
              <a:fillRect/>
            </a:stretch>
          </p:blipFill>
          <p:spPr bwMode="auto">
            <a:xfrm>
              <a:off x="1691680" y="2557259"/>
              <a:ext cx="2286000" cy="18129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5" name="Рисунок 44" descr="C:\Documents and Settings\Admin\Рабочий стол\nach02.jpg"/>
            <p:cNvPicPr/>
            <p:nvPr/>
          </p:nvPicPr>
          <p:blipFill>
            <a:blip r:embed="rId7" cstate="print">
              <a:extLst/>
            </a:blip>
            <a:srcRect/>
            <a:stretch>
              <a:fillRect/>
            </a:stretch>
          </p:blipFill>
          <p:spPr bwMode="auto">
            <a:xfrm>
              <a:off x="1839190" y="4062519"/>
              <a:ext cx="2286000" cy="14033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6" name="Рисунок 45" descr="C:\Documents and Settings\Admin\Рабочий стол\Yalta summit in 1945 with Winston Churchill, Franklin Roosevelt and Joseph Stalin2.jpg"/>
            <p:cNvPicPr/>
            <p:nvPr/>
          </p:nvPicPr>
          <p:blipFill>
            <a:blip r:embed="rId8" cstate="print">
              <a:extLst/>
            </a:blip>
            <a:srcRect/>
            <a:stretch>
              <a:fillRect/>
            </a:stretch>
          </p:blipFill>
          <p:spPr bwMode="auto">
            <a:xfrm>
              <a:off x="1907704" y="5238065"/>
              <a:ext cx="2296160" cy="17913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7" name="Рисунок 46" descr="E:\навучанне\3 курс\информатика\скриншоты\Новая папка\2.JPG"/>
            <p:cNvPicPr/>
            <p:nvPr/>
          </p:nvPicPr>
          <p:blipFill>
            <a:blip r:embed="rId9" cstate="print">
              <a:extLst/>
            </a:blip>
            <a:srcRect/>
            <a:stretch>
              <a:fillRect/>
            </a:stretch>
          </p:blipFill>
          <p:spPr bwMode="auto">
            <a:xfrm>
              <a:off x="4565650" y="2552179"/>
              <a:ext cx="3159125" cy="18180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8" name="Рисунок 47" descr="E:\навучанне\3 курс\информатика\скриншоты\Новая папка\5.JPG"/>
            <p:cNvPicPr/>
            <p:nvPr/>
          </p:nvPicPr>
          <p:blipFill>
            <a:blip r:embed="rId10" cstate="print">
              <a:extLst/>
            </a:blip>
            <a:srcRect/>
            <a:stretch>
              <a:fillRect/>
            </a:stretch>
          </p:blipFill>
          <p:spPr bwMode="auto">
            <a:xfrm>
              <a:off x="4283968" y="5239970"/>
              <a:ext cx="3152775" cy="17894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49" name="Рисунок 48" descr="E:\навучанне\3 курс\информатика\скриншоты\Новая папка\6.JPG"/>
            <p:cNvPicPr/>
            <p:nvPr/>
          </p:nvPicPr>
          <p:blipFill>
            <a:blip r:embed="rId11" cstate="print">
              <a:extLst/>
            </a:blip>
            <a:srcRect/>
            <a:stretch>
              <a:fillRect/>
            </a:stretch>
          </p:blipFill>
          <p:spPr bwMode="auto">
            <a:xfrm>
              <a:off x="4401474" y="4128333"/>
              <a:ext cx="3152775" cy="14484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sp>
        <p:nvSpPr>
          <p:cNvPr id="52" name="Поле 19"/>
          <p:cNvSpPr txBox="1">
            <a:spLocks noChangeArrowheads="1"/>
          </p:cNvSpPr>
          <p:nvPr/>
        </p:nvSpPr>
        <p:spPr bwMode="auto">
          <a:xfrm>
            <a:off x="-180975" y="1412875"/>
            <a:ext cx="9577388" cy="2952750"/>
          </a:xfrm>
          <a:prstGeom prst="rect">
            <a:avLst/>
          </a:prstGeom>
          <a:solidFill>
            <a:schemeClr val="bg1">
              <a:alpha val="70000"/>
            </a:schemeClr>
          </a:solidFill>
          <a:ln w="6350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4000"/>
              </a:lnSpc>
              <a:spcBef>
                <a:spcPct val="20000"/>
              </a:spcBef>
              <a:spcAft>
                <a:spcPts val="1000"/>
              </a:spcAft>
            </a:pPr>
            <a:r>
              <a:rPr lang="ru-RU" sz="4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Медиаколлекция</a:t>
            </a:r>
            <a:r>
              <a:rPr lang="ru-RU" sz="4400" b="1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lnSpc>
                <a:spcPts val="4000"/>
              </a:lnSpc>
            </a:pPr>
            <a:r>
              <a:rPr lang="ru-RU" sz="4200" b="1" i="1">
                <a:solidFill>
                  <a:srgbClr val="FF0000"/>
                </a:solidFill>
              </a:rPr>
              <a:t>Линии времени</a:t>
            </a:r>
            <a:r>
              <a:rPr lang="ru-RU" sz="3600" b="1">
                <a:solidFill>
                  <a:srgbClr val="FF0000"/>
                </a:solidFill>
              </a:rPr>
              <a:t> </a:t>
            </a:r>
            <a:endParaRPr lang="en-US" sz="3600" b="1">
              <a:solidFill>
                <a:srgbClr val="FF0000"/>
              </a:solidFill>
            </a:endParaRPr>
          </a:p>
          <a:p>
            <a:pPr algn="ctr" eaLnBrk="1" hangingPunct="1">
              <a:lnSpc>
                <a:spcPts val="4000"/>
              </a:lnSpc>
            </a:pPr>
            <a:r>
              <a:rPr lang="en-US" sz="4000" b="1">
                <a:solidFill>
                  <a:srgbClr val="FF0000"/>
                </a:solidFill>
              </a:rPr>
              <a:t>“</a:t>
            </a:r>
            <a:r>
              <a:rPr lang="ru-RU" sz="4000" b="1">
                <a:solidFill>
                  <a:srgbClr val="FF0000"/>
                </a:solidFill>
                <a:latin typeface="Mistral" pitchFamily="66" charset="0"/>
              </a:rPr>
              <a:t>Великая Отечественная война в контексте Второй мировой войны:</a:t>
            </a:r>
          </a:p>
          <a:p>
            <a:pPr algn="ctr" eaLnBrk="1" hangingPunct="1">
              <a:lnSpc>
                <a:spcPts val="4000"/>
              </a:lnSpc>
            </a:pPr>
            <a:r>
              <a:rPr lang="ru-RU" sz="4000" b="1">
                <a:solidFill>
                  <a:srgbClr val="FF0000"/>
                </a:solidFill>
                <a:latin typeface="Mistral" pitchFamily="66" charset="0"/>
              </a:rPr>
              <a:t>хроника событий</a:t>
            </a:r>
            <a:r>
              <a:rPr lang="en-US" sz="4000" b="1">
                <a:solidFill>
                  <a:srgbClr val="FF0000"/>
                </a:solidFill>
              </a:rPr>
              <a:t>”</a:t>
            </a:r>
            <a:endParaRPr lang="ru-RU" sz="4000" b="1">
              <a:solidFill>
                <a:srgbClr val="FF0000"/>
              </a:solidFill>
            </a:endParaRPr>
          </a:p>
        </p:txBody>
      </p:sp>
      <p:sp>
        <p:nvSpPr>
          <p:cNvPr id="134163" name="Text Box 19"/>
          <p:cNvSpPr txBox="1">
            <a:spLocks noChangeArrowheads="1"/>
          </p:cNvSpPr>
          <p:nvPr/>
        </p:nvSpPr>
        <p:spPr bwMode="auto">
          <a:xfrm>
            <a:off x="0" y="4868863"/>
            <a:ext cx="9217025" cy="1989137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ts val="2800"/>
              </a:lnSpc>
            </a:pPr>
            <a:r>
              <a:rPr lang="ru-RU" sz="2400" b="1">
                <a:solidFill>
                  <a:srgbClr val="0000FF"/>
                </a:solidFill>
              </a:rPr>
              <a:t>Линии времени (7), охватывают временной промежуток с </a:t>
            </a:r>
            <a:r>
              <a:rPr lang="ru-RU" sz="2800" b="1">
                <a:solidFill>
                  <a:srgbClr val="0000FF"/>
                </a:solidFill>
              </a:rPr>
              <a:t>1933 г. </a:t>
            </a:r>
            <a:r>
              <a:rPr lang="ru-RU" sz="2600" b="1">
                <a:solidFill>
                  <a:srgbClr val="0000FF"/>
                </a:solidFill>
              </a:rPr>
              <a:t>по 2 сентября </a:t>
            </a:r>
            <a:r>
              <a:rPr lang="ru-RU" sz="2800" b="1">
                <a:solidFill>
                  <a:srgbClr val="0000FF"/>
                </a:solidFill>
              </a:rPr>
              <a:t>1945 г</a:t>
            </a:r>
            <a:r>
              <a:rPr lang="ru-RU" sz="2400" b="1">
                <a:solidFill>
                  <a:srgbClr val="0000FF"/>
                </a:solidFill>
              </a:rPr>
              <a:t>.</a:t>
            </a:r>
          </a:p>
          <a:p>
            <a:pPr algn="ctr" eaLnBrk="1" hangingPunct="1">
              <a:lnSpc>
                <a:spcPts val="2800"/>
              </a:lnSpc>
            </a:pPr>
            <a:r>
              <a:rPr lang="ru-RU" sz="2400" b="1">
                <a:solidFill>
                  <a:srgbClr val="0000FF"/>
                </a:solidFill>
              </a:rPr>
              <a:t>Содержат </a:t>
            </a:r>
            <a:r>
              <a:rPr lang="ru-RU" sz="2800" b="1">
                <a:solidFill>
                  <a:srgbClr val="0000FF"/>
                </a:solidFill>
              </a:rPr>
              <a:t>215</a:t>
            </a:r>
            <a:r>
              <a:rPr lang="ru-RU" sz="2400" b="1">
                <a:solidFill>
                  <a:srgbClr val="0000FF"/>
                </a:solidFill>
              </a:rPr>
              <a:t> дат и событий, </a:t>
            </a:r>
            <a:r>
              <a:rPr lang="ru-RU" sz="2800" b="1">
                <a:solidFill>
                  <a:srgbClr val="0000FF"/>
                </a:solidFill>
              </a:rPr>
              <a:t>338</a:t>
            </a:r>
            <a:r>
              <a:rPr lang="ru-RU" sz="2400" b="1">
                <a:solidFill>
                  <a:srgbClr val="0000FF"/>
                </a:solidFill>
              </a:rPr>
              <a:t> страниц текста, </a:t>
            </a:r>
            <a:r>
              <a:rPr lang="ru-RU" sz="2800" b="1">
                <a:solidFill>
                  <a:srgbClr val="0000FF"/>
                </a:solidFill>
              </a:rPr>
              <a:t>1012</a:t>
            </a:r>
            <a:r>
              <a:rPr lang="ru-RU" sz="2400" b="1">
                <a:solidFill>
                  <a:srgbClr val="0000FF"/>
                </a:solidFill>
              </a:rPr>
              <a:t> иллюстраций, </a:t>
            </a:r>
            <a:r>
              <a:rPr lang="ru-RU" sz="2800" b="1">
                <a:solidFill>
                  <a:srgbClr val="0000FF"/>
                </a:solidFill>
              </a:rPr>
              <a:t>110</a:t>
            </a:r>
            <a:r>
              <a:rPr lang="ru-RU" sz="2400" b="1">
                <a:solidFill>
                  <a:srgbClr val="0000FF"/>
                </a:solidFill>
              </a:rPr>
              <a:t> видео- и </a:t>
            </a:r>
            <a:r>
              <a:rPr lang="ru-RU" sz="2800" b="1">
                <a:solidFill>
                  <a:srgbClr val="0000FF"/>
                </a:solidFill>
              </a:rPr>
              <a:t>28</a:t>
            </a:r>
            <a:r>
              <a:rPr lang="ru-RU" sz="2400" b="1">
                <a:solidFill>
                  <a:srgbClr val="0000FF"/>
                </a:solidFill>
              </a:rPr>
              <a:t> звукозаписей, </a:t>
            </a:r>
            <a:r>
              <a:rPr lang="ru-RU" sz="2800" b="1">
                <a:solidFill>
                  <a:srgbClr val="0000FF"/>
                </a:solidFill>
              </a:rPr>
              <a:t>13</a:t>
            </a:r>
            <a:r>
              <a:rPr lang="ru-RU" sz="2400" b="1">
                <a:solidFill>
                  <a:srgbClr val="0000FF"/>
                </a:solidFill>
              </a:rPr>
              <a:t> фоторядов.</a:t>
            </a:r>
          </a:p>
        </p:txBody>
      </p:sp>
    </p:spTree>
  </p:cSld>
  <p:clrMapOvr>
    <a:masterClrMapping/>
  </p:clrMapOvr>
  <p:transition spd="slow" advTm="4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341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166813"/>
            <a:ext cx="88868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7" t="64522" r="26247" b="29913"/>
          <a:stretch>
            <a:fillRect/>
          </a:stretch>
        </p:blipFill>
        <p:spPr bwMode="auto">
          <a:xfrm>
            <a:off x="4724400" y="3581400"/>
            <a:ext cx="3886200" cy="75565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Сталинградская битва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3" name="Picture 5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0"/>
            <a:ext cx="9288463" cy="525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949450"/>
            <a:ext cx="26987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r="26953" b="5217"/>
          <a:stretch>
            <a:fillRect/>
          </a:stretch>
        </p:blipFill>
        <p:spPr bwMode="auto">
          <a:xfrm>
            <a:off x="1204913" y="842963"/>
            <a:ext cx="7939087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6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800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5" presetID="4" presetClass="exit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10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Курская битва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057275"/>
            <a:ext cx="898207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860" name="Picture 4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t="66415" r="27618" b="28236"/>
          <a:stretch>
            <a:fillRect/>
          </a:stretch>
        </p:blipFill>
        <p:spPr bwMode="auto">
          <a:xfrm>
            <a:off x="5638800" y="3733800"/>
            <a:ext cx="2513013" cy="762000"/>
          </a:xfrm>
          <a:prstGeom prst="rect">
            <a:avLst/>
          </a:prstGeom>
          <a:noFill/>
          <a:ln w="66675">
            <a:solidFill>
              <a:srgbClr val="FFDE8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Операция «Багратион»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"/>
          <a:stretch>
            <a:fillRect/>
          </a:stretch>
        </p:blipFill>
        <p:spPr bwMode="auto">
          <a:xfrm>
            <a:off x="0" y="838200"/>
            <a:ext cx="908685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6" name="Picture 4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1049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Май 1945-го</a:t>
            </a:r>
            <a:r>
              <a:rPr lang="ru-RU" sz="2800" smtClean="0"/>
              <a:t>…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5"/>
            <a:ext cx="919162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5" name="Picture 5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98638"/>
            <a:ext cx="7737475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6" name="Picture 6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t="15651" r="58997" b="32288"/>
          <a:stretch>
            <a:fillRect/>
          </a:stretch>
        </p:blipFill>
        <p:spPr bwMode="auto">
          <a:xfrm>
            <a:off x="395288" y="2441575"/>
            <a:ext cx="22701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6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4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5208" r="39091" b="21875"/>
          <a:stretch>
            <a:fillRect/>
          </a:stretch>
        </p:blipFill>
        <p:spPr bwMode="auto">
          <a:xfrm>
            <a:off x="2895600" y="1524000"/>
            <a:ext cx="6248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5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5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20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1625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6" name="Picture 4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61912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57" name="AutoShape 5"/>
          <p:cNvSpPr>
            <a:spLocks noChangeArrowheads="1"/>
          </p:cNvSpPr>
          <p:nvPr/>
        </p:nvSpPr>
        <p:spPr bwMode="auto">
          <a:xfrm>
            <a:off x="457200" y="1219200"/>
            <a:ext cx="6172200" cy="3505200"/>
          </a:xfrm>
          <a:prstGeom prst="wedgeRectCallout">
            <a:avLst>
              <a:gd name="adj1" fmla="val 67644"/>
              <a:gd name="adj2" fmla="val 73324"/>
            </a:avLst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ru-RU"/>
          </a:p>
        </p:txBody>
      </p:sp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4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41910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9" name="Picture 7"/>
          <p:cNvPicPr>
            <a:picLocks noChangeAspect="1" noChangeArrowheads="1"/>
          </p:cNvPicPr>
          <p:nvPr/>
        </p:nvPicPr>
        <p:blipFill>
          <a:blip r:embed="rId5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0"/>
            <a:ext cx="4448175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253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5" presetID="4" presetClass="exit" presetSubtype="16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1000"/>
                                        <p:tgtEl>
                                          <p:spTgt spid="2539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1625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5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/>
          <a:lstStyle/>
          <a:p>
            <a:pPr eaLnBrk="1" hangingPunct="1"/>
            <a:endParaRPr lang="ru-RU" sz="4000" smtClean="0"/>
          </a:p>
        </p:txBody>
      </p:sp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0"/>
            <a:ext cx="9191625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5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9" name="Picture 4" descr="mai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4003675"/>
            <a:ext cx="596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0" name="Picture 5" descr="t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945063"/>
            <a:ext cx="3556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1" name="Picture 6" descr="j0236232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324475"/>
            <a:ext cx="47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7" descr="Без имени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8" descr="факульте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0" y="0"/>
            <a:ext cx="6985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395288" y="44450"/>
            <a:ext cx="8316912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Использование мультимедиа-коллекции линий времени в процессе самостоятельной работы студентов при изучении истории </a:t>
            </a:r>
          </a:p>
          <a:p>
            <a:pPr algn="ctr">
              <a:lnSpc>
                <a:spcPct val="80000"/>
              </a:lnSpc>
              <a:defRPr/>
            </a:pPr>
            <a:r>
              <a:rPr lang="ru-RU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Великой Отечественной войны</a:t>
            </a:r>
          </a:p>
        </p:txBody>
      </p:sp>
      <p:sp>
        <p:nvSpPr>
          <p:cNvPr id="30728" name="Text Box 10"/>
          <p:cNvSpPr txBox="1">
            <a:spLocks noChangeArrowheads="1"/>
          </p:cNvSpPr>
          <p:nvPr/>
        </p:nvSpPr>
        <p:spPr bwMode="auto">
          <a:xfrm>
            <a:off x="0" y="2205038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1400"/>
              <a:t>2</a:t>
            </a:r>
            <a:r>
              <a:rPr lang="ru-RU" sz="1400"/>
              <a:t>8 слайдов    6</a:t>
            </a:r>
            <a:r>
              <a:rPr lang="en-US" sz="1400"/>
              <a:t>99</a:t>
            </a:r>
            <a:r>
              <a:rPr lang="ru-RU" sz="1400"/>
              <a:t>сек = 11 мин </a:t>
            </a:r>
            <a:r>
              <a:rPr lang="en-US" sz="1400" b="1">
                <a:solidFill>
                  <a:srgbClr val="CC0000"/>
                </a:solidFill>
              </a:rPr>
              <a:t>39</a:t>
            </a:r>
            <a:r>
              <a:rPr lang="ru-RU" sz="1400"/>
              <a:t> сек    20</a:t>
            </a:r>
            <a:r>
              <a:rPr lang="en-US" sz="1400"/>
              <a:t>/0</a:t>
            </a:r>
            <a:r>
              <a:rPr lang="ru-RU" sz="1400"/>
              <a:t>9</a:t>
            </a:r>
            <a:r>
              <a:rPr lang="en-US" sz="1400"/>
              <a:t>/2012</a:t>
            </a:r>
            <a:r>
              <a:rPr lang="ru-RU" sz="1400"/>
              <a:t>    </a:t>
            </a:r>
            <a:r>
              <a:rPr lang="ru-RU" sz="1400" b="1"/>
              <a:t>15 287 кб</a:t>
            </a:r>
          </a:p>
        </p:txBody>
      </p:sp>
      <p:pic>
        <p:nvPicPr>
          <p:cNvPr id="173067" name="Picture 15" descr="komp7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067050"/>
            <a:ext cx="82073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684213" y="3067050"/>
            <a:ext cx="8701087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http:</a:t>
            </a: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//</a:t>
            </a:r>
            <a:r>
              <a:rPr lang="en-US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hist.bsu.by</a:t>
            </a: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Республика Беларусь, г.Минск, 220030</a:t>
            </a:r>
            <a:endParaRPr lang="en-US" sz="2600">
              <a:solidFill>
                <a:srgbClr val="24246E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Белорусский государственный университет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Исторический факультет, кафедра источниковедения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Красноармейская 6, к. 20; 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т. 209-57-06,</a:t>
            </a:r>
            <a:r>
              <a:rPr lang="ru-RU" sz="2600" b="1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ru-RU" sz="2600">
              <a:solidFill>
                <a:srgbClr val="24246E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3069" name="Picture 16" descr="13_1_223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5870575"/>
            <a:ext cx="5032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72" name="Picture 16" descr="raznoe004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565400"/>
            <a:ext cx="1190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15" descr="Backpa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581525"/>
            <a:ext cx="8858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810" name="Picture 16" descr="Computer"/>
          <p:cNvPicPr>
            <a:picLocks noChangeAspect="1" noChangeArrowheads="1"/>
          </p:cNvPicPr>
          <p:nvPr/>
        </p:nvPicPr>
        <p:blipFill>
          <a:blip r:embed="rId11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5300663"/>
            <a:ext cx="8715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684213" y="5230813"/>
            <a:ext cx="8039100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E-mail: balykina@bsu.by;  elena@balykina.info</a:t>
            </a:r>
          </a:p>
          <a:p>
            <a:pPr>
              <a:lnSpc>
                <a:spcPct val="90000"/>
              </a:lnSpc>
              <a:defRPr/>
            </a:pPr>
            <a:r>
              <a:rPr lang="en-US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istoch_bsu@bsu.by</a:t>
            </a: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; 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Елена Николаевна Балыкина, О. В. Бригадина, </a:t>
            </a:r>
          </a:p>
          <a:p>
            <a:pPr>
              <a:lnSpc>
                <a:spcPct val="90000"/>
              </a:lnSpc>
              <a:defRPr/>
            </a:pPr>
            <a:r>
              <a:rPr lang="ru-RU" sz="2600">
                <a:solidFill>
                  <a:srgbClr val="24246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С. М.Блашко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6 0.01203 C -0.03437 0.03075 -0.06857 0.04948 -0.08767 0.07052 C -0.10677 0.09133 -0.11406 0.11862 -0.11423 0.13688 C -0.11441 0.15492 -0.0993 0.16786 -0.08923 0.17966 C -0.07934 0.19168 -0.07135 0.20185 -0.05451 0.20902 C -0.03767 0.21596 -0.01093 0.21966 0.01163 0.22266 C 0.03438 0.22567 0.05695 0.22706 0.08125 0.22682 C 0.10556 0.22659 0.1382 0.22266 0.15747 0.22081 C 0.17691 0.21873 0.1842 0.22012 0.19723 0.21503 C 0.21025 0.20995 0.22466 0.20925 0.23542 0.1896 C 0.24636 0.16995 0.2566 0.11538 0.26198 0.09781 C 0.26719 0.08023 0.2658 0.09156 0.26684 0.08417 C 0.26788 0.07677 0.26979 0.06174 0.26841 0.05295 C 0.26719 0.04417 0.26181 0.03838 0.25868 0.03145 C 0.25556 0.02428 0.25504 0.01688 0.25035 0.00995 C 0.24566 0.00324 0.23802 -0.00323 0.23038 -0.00948 " pathEditMode="relative" rAng="0" ptsTypes="aaaaaaaaaaaaaaaA">
                                      <p:cBhvr>
                                        <p:cTn id="32" dur="3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9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/>
      <p:bldP spid="203778" grpId="0"/>
      <p:bldP spid="2037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251950" cy="1268413"/>
          </a:xfrm>
        </p:spPr>
        <p:txBody>
          <a:bodyPr/>
          <a:lstStyle/>
          <a:p>
            <a:pPr eaLnBrk="1" hangingPunct="1"/>
            <a:r>
              <a:rPr lang="ru-RU" sz="2500" b="1" smtClean="0">
                <a:latin typeface="Arial" charset="0"/>
              </a:rPr>
              <a:t>«Великая Отечественная война </a:t>
            </a:r>
            <a:r>
              <a:rPr lang="en-US" sz="2500" b="1" smtClean="0">
                <a:latin typeface="Arial" charset="0"/>
              </a:rPr>
              <a:t/>
            </a:r>
            <a:br>
              <a:rPr lang="en-US" sz="2500" b="1" smtClean="0">
                <a:latin typeface="Arial" charset="0"/>
              </a:rPr>
            </a:br>
            <a:r>
              <a:rPr lang="ru-RU" sz="2500" b="1" smtClean="0">
                <a:latin typeface="Arial" charset="0"/>
              </a:rPr>
              <a:t>в контексте Второй мировой войны: хроника событий» </a:t>
            </a:r>
            <a:r>
              <a:rPr lang="en-US" sz="2500" b="1" smtClean="0">
                <a:latin typeface="Arial" charset="0"/>
              </a:rPr>
              <a:t/>
            </a:r>
            <a:br>
              <a:rPr lang="en-US" sz="2500" b="1" smtClean="0">
                <a:latin typeface="Arial" charset="0"/>
              </a:rPr>
            </a:br>
            <a:r>
              <a:rPr lang="ru-RU" sz="2500" b="1" smtClean="0">
                <a:latin typeface="Arial" charset="0"/>
              </a:rPr>
              <a:t>в «ОС3 Хронолайнер»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87425" y="1222375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компактная шкала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78025"/>
            <a:ext cx="857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1" name="Picture 5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57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2" name="Picture 6"/>
          <p:cNvPicPr>
            <a:picLocks noChangeAspect="1" noChangeArrowheads="1"/>
          </p:cNvPicPr>
          <p:nvPr/>
        </p:nvPicPr>
        <p:blipFill>
          <a:blip r:embed="rId3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60703" r="49507" b="32361"/>
          <a:stretch>
            <a:fillRect/>
          </a:stretch>
        </p:blipFill>
        <p:spPr bwMode="auto">
          <a:xfrm>
            <a:off x="914400" y="4495800"/>
            <a:ext cx="6248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83" name="AutoShape 7"/>
          <p:cNvSpPr>
            <a:spLocks noChangeArrowheads="1"/>
          </p:cNvSpPr>
          <p:nvPr/>
        </p:nvSpPr>
        <p:spPr bwMode="auto">
          <a:xfrm>
            <a:off x="990600" y="4495800"/>
            <a:ext cx="6172200" cy="533400"/>
          </a:xfrm>
          <a:prstGeom prst="wedgeRoundRectCallout">
            <a:avLst>
              <a:gd name="adj1" fmla="val -44648"/>
              <a:gd name="adj2" fmla="val 80356"/>
              <a:gd name="adj3" fmla="val 16667"/>
            </a:avLst>
          </a:prstGeom>
          <a:noFill/>
          <a:ln w="635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ru-RU"/>
          </a:p>
        </p:txBody>
      </p:sp>
    </p:spTree>
  </p:cSld>
  <p:clrMapOvr>
    <a:masterClrMapping/>
  </p:clrMapOvr>
  <p:transition advTm="1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78025"/>
            <a:ext cx="857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78025"/>
            <a:ext cx="85725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6" t="42723" r="19441" b="50537"/>
          <a:stretch>
            <a:fillRect/>
          </a:stretch>
        </p:blipFill>
        <p:spPr bwMode="auto">
          <a:xfrm>
            <a:off x="3125788" y="3581400"/>
            <a:ext cx="6018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2" t="51553" r="53200" b="44632"/>
          <a:stretch>
            <a:fillRect/>
          </a:stretch>
        </p:blipFill>
        <p:spPr bwMode="auto">
          <a:xfrm>
            <a:off x="4114800" y="4232275"/>
            <a:ext cx="3016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8" name="AutoShape 8"/>
          <p:cNvSpPr>
            <a:spLocks noChangeArrowheads="1"/>
          </p:cNvSpPr>
          <p:nvPr/>
        </p:nvSpPr>
        <p:spPr bwMode="auto">
          <a:xfrm>
            <a:off x="3124200" y="3581400"/>
            <a:ext cx="6019800" cy="609600"/>
          </a:xfrm>
          <a:prstGeom prst="wedgeRoundRectCallout">
            <a:avLst>
              <a:gd name="adj1" fmla="val -31435"/>
              <a:gd name="adj2" fmla="val 56509"/>
              <a:gd name="adj3" fmla="val 16667"/>
            </a:avLst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ru-RU"/>
          </a:p>
        </p:txBody>
      </p:sp>
      <p:sp>
        <p:nvSpPr>
          <p:cNvPr id="6153" name="Заголовок 1"/>
          <p:cNvSpPr>
            <a:spLocks/>
          </p:cNvSpPr>
          <p:nvPr/>
        </p:nvSpPr>
        <p:spPr bwMode="auto">
          <a:xfrm>
            <a:off x="0" y="0"/>
            <a:ext cx="925195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ru-RU" sz="2500" b="1"/>
              <a:t>«Великая Отечественная война </a:t>
            </a:r>
            <a:r>
              <a:rPr lang="en-US" sz="2500" b="1"/>
              <a:t/>
            </a:r>
            <a:br>
              <a:rPr lang="en-US" sz="2500" b="1"/>
            </a:br>
            <a:r>
              <a:rPr lang="ru-RU" sz="2500" b="1"/>
              <a:t>в контексте Второй мировой войны: хроника событий» </a:t>
            </a:r>
            <a:r>
              <a:rPr lang="en-US" sz="2500" b="1"/>
              <a:t/>
            </a:r>
            <a:br>
              <a:rPr lang="en-US" sz="2500" b="1"/>
            </a:br>
            <a:r>
              <a:rPr lang="ru-RU" sz="2500" b="1"/>
              <a:t>в «ОС3 Хронолайнер»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87425" y="1222375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компактная шкала</a:t>
            </a:r>
          </a:p>
        </p:txBody>
      </p:sp>
    </p:spTree>
  </p:cSld>
  <p:clrMapOvr>
    <a:masterClrMapping/>
  </p:clrMapOvr>
  <p:transition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флажки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0"/>
          <a:stretch>
            <a:fillRect/>
          </a:stretch>
        </p:blipFill>
        <p:spPr bwMode="auto">
          <a:xfrm>
            <a:off x="358775" y="409575"/>
            <a:ext cx="857250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8" name="Line 4"/>
          <p:cNvSpPr>
            <a:spLocks noChangeShapeType="1"/>
          </p:cNvSpPr>
          <p:nvPr/>
        </p:nvSpPr>
        <p:spPr bwMode="auto">
          <a:xfrm>
            <a:off x="1143000" y="3425825"/>
            <a:ext cx="3195638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31429" name="Picture 5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40846" r="57777" b="56923"/>
          <a:stretch>
            <a:fillRect/>
          </a:stretch>
        </p:blipFill>
        <p:spPr bwMode="auto">
          <a:xfrm>
            <a:off x="1143000" y="2971800"/>
            <a:ext cx="7005638" cy="381000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1143000" y="3652838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9221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37475" cy="43783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r="30893"/>
          <a:stretch>
            <a:fillRect/>
          </a:stretch>
        </p:blipFill>
        <p:spPr bwMode="auto">
          <a:xfrm>
            <a:off x="76200" y="-76200"/>
            <a:ext cx="4953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5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6576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1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6" presetID="4" presetClass="exit" presetSubtype="16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10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0245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37475" cy="43783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5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4" name="Picture 8"/>
          <p:cNvPicPr>
            <a:picLocks noChangeAspect="1" noChangeArrowheads="1"/>
          </p:cNvPicPr>
          <p:nvPr/>
        </p:nvPicPr>
        <p:blipFill>
          <a:blip r:embed="rId5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3" r="35005" b="1089"/>
          <a:stretch>
            <a:fillRect/>
          </a:stretch>
        </p:blipFill>
        <p:spPr bwMode="auto">
          <a:xfrm>
            <a:off x="4206875" y="-990600"/>
            <a:ext cx="4556125" cy="789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6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733800"/>
            <a:ext cx="1365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6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3132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кур"/>
          <p:cNvPicPr>
            <a:picLocks noChangeAspect="1" noChangeArrowheads="1"/>
          </p:cNvPicPr>
          <p:nvPr/>
        </p:nvPicPr>
        <p:blipFill>
          <a:blip r:embed="rId6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310063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4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3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1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39" presetID="4" presetClass="exit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10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9600"/>
                            </p:stCondLst>
                            <p:childTnLst>
                              <p:par>
                                <p:cTn id="49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200"/>
                            </p:stCondLst>
                            <p:childTnLst>
                              <p:par>
                                <p:cTn id="52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"/>
          <a:stretch>
            <a:fillRect/>
          </a:stretch>
        </p:blipFill>
        <p:spPr bwMode="auto">
          <a:xfrm>
            <a:off x="358775" y="458788"/>
            <a:ext cx="85725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0"/>
            <a:ext cx="748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Форма представления</a:t>
            </a:r>
            <a:r>
              <a:rPr lang="ru-RU" sz="2400" b="1"/>
              <a:t> –</a:t>
            </a:r>
            <a:r>
              <a:rPr lang="en-US" sz="2400" b="1"/>
              <a:t> 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шкала</a:t>
            </a:r>
            <a:r>
              <a:rPr 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2400" b="1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карточки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143000" y="3598863"/>
            <a:ext cx="3200400" cy="69056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1269" name="Picture 5"/>
          <p:cNvPicPr preferRelativeResize="0"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46855" r="54208" b="44220"/>
          <a:stretch>
            <a:fillRect/>
          </a:stretch>
        </p:blipFill>
        <p:spPr bwMode="auto">
          <a:xfrm>
            <a:off x="1143000" y="3652838"/>
            <a:ext cx="6251575" cy="1217612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37475" cy="4378325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5613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7406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29" name="Picture 9"/>
          <p:cNvPicPr>
            <a:picLocks noChangeAspect="1" noChangeArrowheads="1"/>
          </p:cNvPicPr>
          <p:nvPr/>
        </p:nvPicPr>
        <p:blipFill>
          <a:blip r:embed="rId6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r="27977"/>
          <a:stretch>
            <a:fillRect/>
          </a:stretch>
        </p:blipFill>
        <p:spPr bwMode="auto">
          <a:xfrm>
            <a:off x="3276600" y="0"/>
            <a:ext cx="5943600" cy="69342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14" name="Picture 14" descr="кур"/>
          <p:cNvPicPr>
            <a:picLocks noChangeAspect="1" noChangeArrowheads="1"/>
          </p:cNvPicPr>
          <p:nvPr/>
        </p:nvPicPr>
        <p:blipFill>
          <a:blip r:embed="rId7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08438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кур"/>
          <p:cNvPicPr>
            <a:picLocks noChangeAspect="1" noChangeArrowheads="1"/>
          </p:cNvPicPr>
          <p:nvPr/>
        </p:nvPicPr>
        <p:blipFill>
          <a:blip r:embed="rId7"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310063"/>
            <a:ext cx="1365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500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26" presetID="4" presetClass="exit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10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36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39" presetID="1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Тема Office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277</Words>
  <Application>Microsoft Office PowerPoint</Application>
  <PresentationFormat>Экран (4:3)</PresentationFormat>
  <Paragraphs>54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Arial</vt:lpstr>
      <vt:lpstr>Calibri</vt:lpstr>
      <vt:lpstr>Wingdings</vt:lpstr>
      <vt:lpstr>Wingdings 2</vt:lpstr>
      <vt:lpstr>Webdings</vt:lpstr>
      <vt:lpstr>Mistral</vt:lpstr>
      <vt:lpstr>Оформление по умолчанию</vt:lpstr>
      <vt:lpstr>Тема Office</vt:lpstr>
      <vt:lpstr>Министерство образования Республики Беларусь Белорусский государственный университет  исторический факультет</vt:lpstr>
      <vt:lpstr>Презентация PowerPoint</vt:lpstr>
      <vt:lpstr>«Великая Отечественная война  в контексте Второй мировой войны: хроника событий»  в «ОС3 Хронолайнер»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Форма представления – книга</vt:lpstr>
      <vt:lpstr>Презентация PowerPoint</vt:lpstr>
      <vt:lpstr>Презентация PowerPoint</vt:lpstr>
      <vt:lpstr>Презентация PowerPoint</vt:lpstr>
      <vt:lpstr>Сталинградская битва</vt:lpstr>
      <vt:lpstr>Курская битва</vt:lpstr>
      <vt:lpstr>Операция «Багратион»</vt:lpstr>
      <vt:lpstr>Май 1945-го…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Республики Беларусь Белорусский государственный университет</dc:title>
  <dc:creator>bb-home</dc:creator>
  <cp:lastModifiedBy>N</cp:lastModifiedBy>
  <cp:revision>385</cp:revision>
  <dcterms:created xsi:type="dcterms:W3CDTF">2010-06-22T17:32:00Z</dcterms:created>
  <dcterms:modified xsi:type="dcterms:W3CDTF">2012-12-21T18:22:04Z</dcterms:modified>
</cp:coreProperties>
</file>